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312" r:id="rId6"/>
    <p:sldId id="369" r:id="rId7"/>
    <p:sldId id="357" r:id="rId8"/>
    <p:sldId id="320" r:id="rId9"/>
    <p:sldId id="364" r:id="rId10"/>
    <p:sldId id="329" r:id="rId11"/>
    <p:sldId id="360" r:id="rId12"/>
    <p:sldId id="363" r:id="rId13"/>
    <p:sldId id="367" r:id="rId14"/>
    <p:sldId id="368" r:id="rId15"/>
    <p:sldId id="365" r:id="rId16"/>
    <p:sldId id="3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0"/>
    <p:restoredTop sz="94662"/>
  </p:normalViewPr>
  <p:slideViewPr>
    <p:cSldViewPr snapToGrid="0">
      <p:cViewPr varScale="1">
        <p:scale>
          <a:sx n="68" d="100"/>
          <a:sy n="68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lb.sh job script emphasizing how to set up a load balance job.  A key aspect is the need to request enough resources to complete all load balance members, and the need to load the load balance module.">
            <a:extLst>
              <a:ext uri="{FF2B5EF4-FFF2-40B4-BE49-F238E27FC236}">
                <a16:creationId xmlns:a16="http://schemas.microsoft.com/office/drawing/2014/main" id="{29461AA2-8237-3504-0C31-000F4642953E}"/>
              </a:ext>
            </a:extLst>
          </p:cNvPr>
          <p:cNvGrpSpPr/>
          <p:nvPr/>
        </p:nvGrpSpPr>
        <p:grpSpPr>
          <a:xfrm>
            <a:off x="593035" y="2043882"/>
            <a:ext cx="6364357" cy="3655552"/>
            <a:chOff x="593035" y="2043882"/>
            <a:chExt cx="6364357" cy="36555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25410-BA86-F071-BD2D-E7239CC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3035" y="2043882"/>
              <a:ext cx="5290930" cy="3655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loadbalance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1367458" y="5189821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527" y="5281201"/>
              <a:ext cx="2873865" cy="158275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771355-4052-6EEC-E446-C919F65B1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DDD75-A56A-B269-6BBC-B439353FFA5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load balance job.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gnuparallel.sh job script emphasizing the need to request enough resources for all members, and the need to load the gnu_parallel module. ">
            <a:extLst>
              <a:ext uri="{FF2B5EF4-FFF2-40B4-BE49-F238E27FC236}">
                <a16:creationId xmlns:a16="http://schemas.microsoft.com/office/drawing/2014/main" id="{AD57C7A1-8EFD-D475-820A-02C5D99E23ED}"/>
              </a:ext>
            </a:extLst>
          </p:cNvPr>
          <p:cNvGrpSpPr/>
          <p:nvPr/>
        </p:nvGrpSpPr>
        <p:grpSpPr>
          <a:xfrm>
            <a:off x="547191" y="2084595"/>
            <a:ext cx="6410201" cy="3590766"/>
            <a:chOff x="547191" y="2084595"/>
            <a:chExt cx="6410201" cy="3590766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9B1D0EB1-2989-0AB7-F533-C1FD4097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191" y="2084595"/>
              <a:ext cx="5893365" cy="3590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gnu_parallel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2683567" y="5205268"/>
              <a:ext cx="3169856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722" y="5281201"/>
              <a:ext cx="1033670" cy="13775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21B52-015C-576D-F78E-0C77D0529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388F-F3C6-00AA-5F55-48BE8FD8D4F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GNU parallel job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survey and feedback form at http://tinyurl.com/curc-survey18.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17,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 descr="QR code with link to https://github.com/ResearchComputing/easy_parallelization_htc_primer &#13;&#10;">
            <a:extLst>
              <a:ext uri="{FF2B5EF4-FFF2-40B4-BE49-F238E27FC236}">
                <a16:creationId xmlns:a16="http://schemas.microsoft.com/office/drawing/2014/main" id="{257953E6-16DD-DE3F-0150-89BDDEE1CB71}"/>
              </a:ext>
            </a:extLst>
          </p:cNvPr>
          <p:cNvGrpSpPr/>
          <p:nvPr/>
        </p:nvGrpSpPr>
        <p:grpSpPr>
          <a:xfrm>
            <a:off x="7227875" y="1943748"/>
            <a:ext cx="4531547" cy="4112473"/>
            <a:chOff x="7227875" y="1943748"/>
            <a:chExt cx="4531547" cy="4112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A99F-3D3E-83A9-4A7C-4730183C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886650" y="1943748"/>
              <a:ext cx="3213999" cy="32139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CE021-D81D-A362-27C3-90945AB46B7E}"/>
                </a:ext>
              </a:extLst>
            </p:cNvPr>
            <p:cNvSpPr txBox="1"/>
            <p:nvPr/>
          </p:nvSpPr>
          <p:spPr>
            <a:xfrm>
              <a:off x="7227875" y="5132891"/>
              <a:ext cx="45315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Century Gothic"/>
                </a:rPr>
                <a:t>Slides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entury Gothic"/>
                  <a:hlinkClick r:id="rId8"/>
                </a:rPr>
                <a:t>https://github.com/ResearchComputing/easy_parallelization_htc_primer</a:t>
              </a:r>
              <a:r>
                <a:rPr lang="en-US" sz="1800" b="1" dirty="0">
                  <a:latin typeface="Century Gothic"/>
                </a:rPr>
                <a:t> </a:t>
              </a:r>
              <a:endParaRPr lang="en-US" sz="1800" dirty="0">
                <a:latin typeface="Century Gothic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835283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68801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71001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68801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68852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98D2F-2623-43BF-B7DB-34522CC65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96C328B-C68D-AC27-8320-B0297BBA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GNU Parallel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internal parallelization, whereby parallelization occurs within the code. The code can then be run across one or more nodes. 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external parallelization, showing how many small jobs can be scheduled on multiple compute nodes. 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grpSp>
        <p:nvGrpSpPr>
          <p:cNvPr id="5" name="Group 4" descr="Image and text emphasizing that external parallelization is HTC.">
            <a:extLst>
              <a:ext uri="{FF2B5EF4-FFF2-40B4-BE49-F238E27FC236}">
                <a16:creationId xmlns:a16="http://schemas.microsoft.com/office/drawing/2014/main" id="{6AA3A9BC-C1BF-7A2A-DF68-C31BC7ADBA99}"/>
              </a:ext>
            </a:extLst>
          </p:cNvPr>
          <p:cNvGrpSpPr/>
          <p:nvPr/>
        </p:nvGrpSpPr>
        <p:grpSpPr>
          <a:xfrm>
            <a:off x="7295322" y="5282422"/>
            <a:ext cx="1624651" cy="597932"/>
            <a:chOff x="7295322" y="5282422"/>
            <a:chExt cx="1624651" cy="597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37BA3-4924-90B2-3CAE-4DD671E94AA2}"/>
                </a:ext>
              </a:extLst>
            </p:cNvPr>
            <p:cNvSpPr txBox="1"/>
            <p:nvPr/>
          </p:nvSpPr>
          <p:spPr>
            <a:xfrm>
              <a:off x="7295322" y="5511022"/>
              <a:ext cx="1531188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This is HTC!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1090B0-A619-5294-8F6A-20150B965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973" y="5282422"/>
              <a:ext cx="0" cy="40146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976C937C-0C08-453F-E3A3-8F909BEE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7374"/>
              </p:ext>
            </p:extLst>
          </p:nvPr>
        </p:nvGraphicFramePr>
        <p:xfrm>
          <a:off x="1279578" y="1175231"/>
          <a:ext cx="9632844" cy="4092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5230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across all arrays/jobs; each array member counts as a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69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F1EECB-7D36-5EFA-818B-B66412D0B0C1}"/>
              </a:ext>
            </a:extLst>
          </p:cNvPr>
          <p:cNvSpPr txBox="1"/>
          <p:nvPr/>
        </p:nvSpPr>
        <p:spPr>
          <a:xfrm>
            <a:off x="7941647" y="5498103"/>
            <a:ext cx="34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let’s try some examples….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 descr="Image demonstrating how to ssh to CURC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job script cars_mpg_array.sh emphasizing how to set up an array job script.  A key aspect is the &quot;array&quot; directive in Slurm.">
            <a:extLst>
              <a:ext uri="{FF2B5EF4-FFF2-40B4-BE49-F238E27FC236}">
                <a16:creationId xmlns:a16="http://schemas.microsoft.com/office/drawing/2014/main" id="{D5148D11-7987-2F58-4F60-306FA70F68E2}"/>
              </a:ext>
            </a:extLst>
          </p:cNvPr>
          <p:cNvGrpSpPr/>
          <p:nvPr/>
        </p:nvGrpSpPr>
        <p:grpSpPr>
          <a:xfrm>
            <a:off x="556590" y="2225702"/>
            <a:ext cx="8652843" cy="3611217"/>
            <a:chOff x="556590" y="2225702"/>
            <a:chExt cx="8652843" cy="3611217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26453193-E7EA-0680-042D-C7B778ADA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876"/>
            <a:stretch/>
          </p:blipFill>
          <p:spPr>
            <a:xfrm>
              <a:off x="556590" y="2225702"/>
              <a:ext cx="7807371" cy="36112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540" y="4267782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460275" y="4083116"/>
              <a:ext cx="27751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This flag makes the array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5178287" y="5323398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792" y="5174137"/>
              <a:ext cx="1337641" cy="362952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14D720-CBDA-FB52-51CA-3398DC22F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3565416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38862-FC2E-BBEE-0F9C-BE6A5E9B4CFA}"/>
                </a:ext>
              </a:extLst>
            </p:cNvPr>
            <p:cNvSpPr txBox="1"/>
            <p:nvPr/>
          </p:nvSpPr>
          <p:spPr>
            <a:xfrm>
              <a:off x="4324602" y="3405218"/>
              <a:ext cx="4006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Only request resources for 1 member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19" name="Picture 18" descr="Example of an input file for a Slurm job array.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8404</TotalTime>
  <Words>980</Words>
  <Application>Microsoft Macintosh PowerPoint</Application>
  <PresentationFormat>Widescreen</PresentationFormat>
  <Paragraphs>172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Atkinson Hyperlegible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PowerPoint Presentation</vt:lpstr>
      <vt:lpstr>Learning Objectives and Outline</vt:lpstr>
      <vt:lpstr>What is High Throughput Computing (HTC)?</vt:lpstr>
      <vt:lpstr>Three HTC methods for Alpine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8</cp:revision>
  <dcterms:created xsi:type="dcterms:W3CDTF">2023-01-13T17:07:22Z</dcterms:created>
  <dcterms:modified xsi:type="dcterms:W3CDTF">2024-10-17T17:47:15Z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